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70" r:id="rId85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85" Type="http://schemas.openxmlformats.org/officeDocument/2006/relationships/slide" Target="slides/slide15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3" name="Shape 3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4" name="Google Shape;368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1.1.a</a:t>
            </a:r>
            <a:endParaRPr/>
          </a:p>
        </p:txBody>
      </p:sp>
      <p:sp>
        <p:nvSpPr>
          <p:cNvPr id="3685" name="Google Shape;3685;p15:notes"/>
          <p:cNvSpPr/>
          <p:nvPr>
            <p:ph idx="2" type="sldImg"/>
          </p:nvPr>
        </p:nvSpPr>
        <p:spPr>
          <a:xfrm>
            <a:off x="1143225" y="685800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5.xml"/></Relationships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6" name="Shape 3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" name="Google Shape;3687;p571"/>
          <p:cNvSpPr txBox="1"/>
          <p:nvPr>
            <p:ph type="title"/>
          </p:nvPr>
        </p:nvSpPr>
        <p:spPr>
          <a:xfrm>
            <a:off x="688181" y="227648"/>
            <a:ext cx="3154800" cy="10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>
                <a:latin typeface="Trebuchet MS"/>
                <a:ea typeface="Trebuchet MS"/>
                <a:cs typeface="Trebuchet MS"/>
                <a:sym typeface="Trebuchet MS"/>
              </a:rPr>
              <a:t>What We Heard…</a:t>
            </a:r>
            <a:endParaRPr/>
          </a:p>
        </p:txBody>
      </p:sp>
      <p:sp>
        <p:nvSpPr>
          <p:cNvPr id="3688" name="Google Shape;3688;p571"/>
          <p:cNvSpPr txBox="1"/>
          <p:nvPr/>
        </p:nvSpPr>
        <p:spPr>
          <a:xfrm>
            <a:off x="688181" y="714136"/>
            <a:ext cx="3666600" cy="41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9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zh-CN" sz="2100" u="none" cap="none" strike="noStrike">
                <a:solidFill>
                  <a:srgbClr val="808284"/>
                </a:solidFill>
                <a:latin typeface="Calibri"/>
                <a:ea typeface="Calibri"/>
                <a:cs typeface="Calibri"/>
                <a:sym typeface="Calibri"/>
              </a:rPr>
              <a:t>Phase 1 and Phase 2 engagement</a:t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1397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Increase </a:t>
            </a:r>
            <a:r>
              <a:rPr b="1" i="0" lang="zh-CN" sz="18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affordable </a:t>
            </a: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options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1397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Focus on </a:t>
            </a:r>
            <a:r>
              <a:rPr b="1" i="0" lang="zh-CN" sz="18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underinvested communities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1397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91D0"/>
              </a:buClr>
              <a:buSzPts val="1800"/>
              <a:buFont typeface="Arial"/>
              <a:buChar char="•"/>
            </a:pPr>
            <a:r>
              <a:rPr b="1" i="0" lang="zh-CN" sz="18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Safety </a:t>
            </a: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 a major concern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139700" marR="0" rtl="0" algn="l">
              <a:lnSpc>
                <a:spcPct val="113125"/>
              </a:lnSpc>
              <a:spcBef>
                <a:spcPts val="400"/>
              </a:spcBef>
              <a:spcAft>
                <a:spcPts val="0"/>
              </a:spcAft>
              <a:buClr>
                <a:srgbClr val="1691D0"/>
              </a:buClr>
              <a:buSzPts val="1800"/>
              <a:buFont typeface="Arial"/>
              <a:buChar char="•"/>
            </a:pPr>
            <a:r>
              <a:rPr b="1" i="0" lang="zh-CN" sz="18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Reallocate street space </a:t>
            </a: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while keeping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9700" marR="0" rtl="0" algn="l">
              <a:lnSpc>
                <a:spcPct val="11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essential traffic moving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1397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91D0"/>
              </a:buClr>
              <a:buSzPts val="1800"/>
              <a:buFont typeface="Arial"/>
              <a:buChar char="•"/>
            </a:pPr>
            <a:r>
              <a:rPr b="1" i="0" lang="zh-CN" sz="18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Maintenance </a:t>
            </a: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 key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139700" marR="0" rtl="0" algn="l">
              <a:lnSpc>
                <a:spcPct val="113333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Need </a:t>
            </a:r>
            <a:r>
              <a:rPr b="1" i="0" lang="zh-CN" sz="18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safer transit stops/stations </a:t>
            </a: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970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ways to access them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139700" marR="0" rtl="0" algn="l">
              <a:lnSpc>
                <a:spcPct val="114791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Safety and affordability are key for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9700" marR="0" rtl="0" algn="l">
              <a:lnSpc>
                <a:spcPct val="1147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BIPOC communities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9" name="Google Shape;3689;p571"/>
          <p:cNvSpPr txBox="1"/>
          <p:nvPr/>
        </p:nvSpPr>
        <p:spPr>
          <a:xfrm>
            <a:off x="4634579" y="776049"/>
            <a:ext cx="3743400" cy="43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127000" lvl="0" marL="139700" marR="0" rtl="0" algn="l">
              <a:lnSpc>
                <a:spcPct val="11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Design our transportation system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9700" marR="0" rtl="0" algn="l">
              <a:lnSpc>
                <a:spcPct val="11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around </a:t>
            </a:r>
            <a:r>
              <a:rPr b="1" i="0" lang="zh-CN" sz="18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people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139700" marR="0" rtl="0" algn="l">
              <a:lnSpc>
                <a:spcPct val="113125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Desire for quick and </a:t>
            </a:r>
            <a:r>
              <a:rPr b="1" i="0" lang="zh-CN" sz="18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transformational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9700" marR="0" rtl="0" algn="l">
              <a:lnSpc>
                <a:spcPct val="11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change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139700" marR="0" rtl="0" algn="l">
              <a:lnSpc>
                <a:spcPct val="114791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draft STP vision, goals, objectives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9700" marR="0" rtl="0" algn="l">
              <a:lnSpc>
                <a:spcPct val="1147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resonated with </a:t>
            </a:r>
            <a:r>
              <a:rPr b="1" i="0" lang="zh-CN" sz="18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90% </a:t>
            </a: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 people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139700" marR="0" rtl="0" algn="l">
              <a:lnSpc>
                <a:spcPct val="114791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Popular actions include making it easier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9700" marR="0" rtl="0" algn="l">
              <a:lnSpc>
                <a:spcPct val="1147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b="1" i="0" lang="zh-CN" sz="18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walk, roll, bike, and take transit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139700" marR="12700" rtl="0" algn="l">
              <a:lnSpc>
                <a:spcPct val="109583"/>
              </a:lnSpc>
              <a:spcBef>
                <a:spcPts val="600"/>
              </a:spcBef>
              <a:spcAft>
                <a:spcPts val="0"/>
              </a:spcAft>
              <a:buClr>
                <a:srgbClr val="1691D0"/>
              </a:buClr>
              <a:buSzPts val="1800"/>
              <a:buFont typeface="Arial"/>
              <a:buChar char="•"/>
            </a:pPr>
            <a:r>
              <a:rPr b="1" i="0" lang="zh-CN" sz="18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Fix the gaps </a:t>
            </a: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our networks, especially 	in vulnerable areas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139700" marR="0" rtl="0" algn="l">
              <a:lnSpc>
                <a:spcPct val="113333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Target our </a:t>
            </a:r>
            <a:r>
              <a:rPr b="1" i="0" lang="zh-CN" sz="18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climate goals </a:t>
            </a: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by increased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970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walking, biking, and transit use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0" name="Google Shape;3690;p571"/>
          <p:cNvSpPr txBox="1"/>
          <p:nvPr/>
        </p:nvSpPr>
        <p:spPr>
          <a:xfrm>
            <a:off x="332422" y="4352449"/>
            <a:ext cx="70332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75">
            <a:spAutoFit/>
          </a:bodyPr>
          <a:lstStyle/>
          <a:p>
            <a:pPr indent="0" lvl="0" marL="12700" marR="0" rtl="0" algn="l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1" lang="zh-CN" sz="1500" u="none" cap="none" strike="noStrike">
                <a:solidFill>
                  <a:srgbClr val="189483"/>
                </a:solidFill>
                <a:latin typeface="Courier New"/>
                <a:ea typeface="Courier New"/>
                <a:cs typeface="Courier New"/>
                <a:sym typeface="Courier New"/>
              </a:rPr>
              <a:t>These are just a few of the key themes we heard. For more details, see the Phase 1 and Phase</a:t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1" lang="zh-CN" sz="1500" u="none" cap="none" strike="noStrike">
                <a:solidFill>
                  <a:srgbClr val="2D00D8"/>
                </a:solidFill>
                <a:latin typeface="Arial"/>
                <a:ea typeface="Arial"/>
                <a:cs typeface="Arial"/>
                <a:sym typeface="Arial"/>
              </a:rPr>
              <a:t>2 Engagement Summaries on the STP website.</a:t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